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Old Standard TT"/>
      <p:regular r:id="rId42"/>
      <p:bold r:id="rId43"/>
      <p: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font" Target="fonts/OldStandardTT-regular.fnt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font" Target="fonts/OldStandardTT-italic.fntdata"/><Relationship Id="rId21" Type="http://schemas.openxmlformats.org/officeDocument/2006/relationships/slide" Target="slides/slide16.xml"/><Relationship Id="rId43" Type="http://schemas.openxmlformats.org/officeDocument/2006/relationships/font" Target="fonts/OldStandardTT-bold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e2511cc257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e2511cc257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e2511cc257_4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e2511cc257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e2511cc257_4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e2511cc257_4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2511cc257_4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e2511cc257_4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e2511cc257_4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e2511cc257_4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e2511cc257_4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e2511cc257_4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2511cc257_4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e2511cc257_4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2511cc257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e2511cc257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e2511cc257_4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2e2511cc257_4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2511cc257_4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2e2511cc257_4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e2511cc257_0_10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e2511cc257_0_10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e2511cc257_4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2e2511cc257_4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e26b8d0c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e26b8d0c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2511cc257_4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e2511cc257_4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e2511cc257_4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e2511cc257_4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e2511cc257_4_2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e2511cc257_4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2511cc257_4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e2511cc257_4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e2511cc257_4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e2511cc257_4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e2511cc257_4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2e2511cc257_4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e2511cc257_4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e2511cc257_4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e2511cc257_4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e2511cc257_4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e2511cc257_0_1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e2511cc257_0_1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e2511cc257_4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2e2511cc257_4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2511cc257_4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2511cc257_4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e2511cc257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e2511cc257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e2511cc257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e2511cc257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e2511cc257_4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e2511cc257_4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e2511cc257_4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e2511cc257_4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e2511cc257_4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e2511cc257_4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e2511cc257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e2511cc257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2511cc257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2511cc257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e2511cc257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e2511cc257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e2511cc257_4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e2511cc257_4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e2511cc257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e2511cc257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e2511cc257_4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e2511cc257_4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100"/>
            <a:ext cx="9144000" cy="1711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" name="Google Shape;11;p2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" name="Google Shape;12;p2"/>
          <p:cNvSpPr txBox="1"/>
          <p:nvPr>
            <p:ph type="ctr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None/>
              <a:defRPr sz="42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12700" y="3840639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2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039650"/>
            <a:ext cx="8520600" cy="21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Google Shape;16;p3"/>
          <p:cNvCxnSpPr/>
          <p:nvPr/>
        </p:nvCxnSpPr>
        <p:spPr>
          <a:xfrm>
            <a:off x="641934" y="3597500"/>
            <a:ext cx="390300" cy="0"/>
          </a:xfrm>
          <a:prstGeom prst="straightConnector1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" name="Google Shape;17;p3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71675"/>
            <a:ext cx="39999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None/>
              <a:defRPr sz="5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6864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382350"/>
            <a:ext cx="4045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 sz="42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perback">
    <p:bg>
      <p:bgPr>
        <a:solidFill>
          <a:schemeClr val="accen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ld Standard TT"/>
              <a:buNone/>
              <a:defRPr sz="3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71600"/>
            <a:ext cx="8520600" cy="3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Char char="●"/>
              <a:defRPr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●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○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ld Standard TT"/>
              <a:buChar char="■"/>
              <a:defRPr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4.png"/><Relationship Id="rId5" Type="http://schemas.openxmlformats.org/officeDocument/2006/relationships/image" Target="../media/image36.png"/><Relationship Id="rId6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5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2.png"/><Relationship Id="rId6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8.png"/><Relationship Id="rId4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png"/><Relationship Id="rId4" Type="http://schemas.openxmlformats.org/officeDocument/2006/relationships/image" Target="../media/image43.png"/><Relationship Id="rId5" Type="http://schemas.openxmlformats.org/officeDocument/2006/relationships/image" Target="../media/image2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Relationship Id="rId4" Type="http://schemas.openxmlformats.org/officeDocument/2006/relationships/image" Target="../media/image29.png"/><Relationship Id="rId5" Type="http://schemas.openxmlformats.org/officeDocument/2006/relationships/image" Target="../media/image47.png"/><Relationship Id="rId6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165750" y="625375"/>
            <a:ext cx="8812500" cy="101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Фінальний проект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357400" y="1958664"/>
            <a:ext cx="8118600" cy="7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Курс Business Intelligence</a:t>
            </a:r>
            <a:endParaRPr>
              <a:solidFill>
                <a:schemeClr val="accen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accent1"/>
                </a:solidFill>
              </a:rPr>
              <a:t>DAN.IT Education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61" name="Google Shape;61;p13"/>
          <p:cNvSpPr txBox="1"/>
          <p:nvPr/>
        </p:nvSpPr>
        <p:spPr>
          <a:xfrm>
            <a:off x="357400" y="3773150"/>
            <a:ext cx="5262300" cy="554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solidFill>
                  <a:schemeClr val="accent2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Yurii Guzhva</a:t>
            </a:r>
            <a:endParaRPr sz="2400">
              <a:solidFill>
                <a:schemeClr val="accent2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56300" y="3526450"/>
            <a:ext cx="84600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Python</a:t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61175" y="161100"/>
            <a:ext cx="3221650" cy="32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/>
          <p:nvPr>
            <p:ph type="title"/>
          </p:nvPr>
        </p:nvSpPr>
        <p:spPr>
          <a:xfrm>
            <a:off x="311700" y="18250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ru" sz="2000"/>
              <a:t>Завантаження </a:t>
            </a:r>
            <a:r>
              <a:rPr lang="ru" sz="2000"/>
              <a:t>даних</a:t>
            </a:r>
            <a:r>
              <a:rPr lang="ru" sz="2000"/>
              <a:t> та імпорт бібліотек</a:t>
            </a:r>
            <a:endParaRPr sz="2000"/>
          </a:p>
        </p:txBody>
      </p:sp>
      <p:pic>
        <p:nvPicPr>
          <p:cNvPr id="121" name="Google Shape;12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700" y="1058225"/>
            <a:ext cx="4737789" cy="378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7389" y="1618725"/>
            <a:ext cx="3931609" cy="26594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4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2.1 Ознайомлення та очищення даних</a:t>
            </a:r>
            <a:endParaRPr sz="2000"/>
          </a:p>
        </p:txBody>
      </p:sp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825"/>
            <a:ext cx="1762275" cy="267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7625" y="705825"/>
            <a:ext cx="4434099" cy="171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275" y="2323879"/>
            <a:ext cx="4434100" cy="2292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550" y="4202075"/>
            <a:ext cx="6087982" cy="86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2.1 Ознайомлення та очищення даних</a:t>
            </a:r>
            <a:endParaRPr sz="2000"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0" y="662350"/>
            <a:ext cx="5445223" cy="3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3399" y="1254150"/>
            <a:ext cx="4210974" cy="368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2.1 Ознайомлення та очищення даних</a:t>
            </a:r>
            <a:endParaRPr sz="2000"/>
          </a:p>
        </p:txBody>
      </p:sp>
      <p:pic>
        <p:nvPicPr>
          <p:cNvPr id="144" name="Google Shape;14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000" y="788425"/>
            <a:ext cx="5529924" cy="37849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5" name="Google Shape;14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9925" y="2167050"/>
            <a:ext cx="5387726" cy="1514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2.2 А</a:t>
            </a:r>
            <a:r>
              <a:rPr lang="ru" sz="2000"/>
              <a:t>наліз даних</a:t>
            </a:r>
            <a:endParaRPr sz="2000"/>
          </a:p>
        </p:txBody>
      </p:sp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14525"/>
            <a:ext cx="5528049" cy="417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57324" y="714525"/>
            <a:ext cx="2999450" cy="276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57325" y="3582500"/>
            <a:ext cx="2999450" cy="130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2.2 Аналіз даних</a:t>
            </a:r>
            <a:endParaRPr sz="2000"/>
          </a:p>
        </p:txBody>
      </p:sp>
      <p:pic>
        <p:nvPicPr>
          <p:cNvPr id="159" name="Google Shape;15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8425"/>
            <a:ext cx="6246548" cy="1722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3500" y="1662300"/>
            <a:ext cx="5868800" cy="3294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2.2 Аналіз даних</a:t>
            </a:r>
            <a:endParaRPr sz="2000"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825"/>
            <a:ext cx="4886674" cy="57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924" y="1602275"/>
            <a:ext cx="3800128" cy="3408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8850" y="1236450"/>
            <a:ext cx="4329476" cy="195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8475" y="2880700"/>
            <a:ext cx="2497275" cy="220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0"/>
          <p:cNvSpPr txBox="1"/>
          <p:nvPr>
            <p:ph type="title"/>
          </p:nvPr>
        </p:nvSpPr>
        <p:spPr>
          <a:xfrm>
            <a:off x="311700" y="256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2.3 Висновки</a:t>
            </a:r>
            <a:endParaRPr sz="2000"/>
          </a:p>
        </p:txBody>
      </p:sp>
      <p:sp>
        <p:nvSpPr>
          <p:cNvPr id="175" name="Google Shape;175;p30"/>
          <p:cNvSpPr txBox="1"/>
          <p:nvPr>
            <p:ph idx="1" type="body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Найбільші за кількістю запропонованих товарів є категорії: Tables &amp; desks, Bookcases &amp; shelving unit, Sofas&amp;armchairs, Chairs.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Деякі з категорій мають значну різницю між середнім та медіанним значенням. Це свідчить про те, що в цих категоріях є дуже дорогі товари, або існує помітний розподіл між бюджетними та дорогими варіантами виконання.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Майже всі товари можна придбати онлайн (99.195545%).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ru" sz="1400"/>
              <a:t>55.909653% від всіх товарів недоступні в інших кольорах.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3.1</a:t>
            </a:r>
            <a:r>
              <a:rPr lang="ru" sz="2000"/>
              <a:t> Перша </a:t>
            </a:r>
            <a:r>
              <a:rPr lang="ru" sz="2000"/>
              <a:t>гіпотеза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238" y="1184088"/>
            <a:ext cx="8745523" cy="27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56300" y="3526450"/>
            <a:ext cx="84600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MySQL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8700" y="572650"/>
            <a:ext cx="3538499" cy="27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3.1 Перша гіпотеза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187" name="Google Shape;18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00" y="714600"/>
            <a:ext cx="6887181" cy="163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64175" y="1735000"/>
            <a:ext cx="5376973" cy="3260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 txBox="1"/>
          <p:nvPr>
            <p:ph type="title"/>
          </p:nvPr>
        </p:nvSpPr>
        <p:spPr>
          <a:xfrm>
            <a:off x="311700" y="256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3.1 Перша гіпотеза</a:t>
            </a:r>
            <a:endParaRPr sz="2000"/>
          </a:p>
        </p:txBody>
      </p:sp>
      <p:sp>
        <p:nvSpPr>
          <p:cNvPr id="194" name="Google Shape;194;p33"/>
          <p:cNvSpPr txBox="1"/>
          <p:nvPr>
            <p:ph idx="1" type="body"/>
          </p:nvPr>
        </p:nvSpPr>
        <p:spPr>
          <a:xfrm>
            <a:off x="311700" y="873150"/>
            <a:ext cx="8520600" cy="35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/>
              <a:t>Значення t-статистики (5.44)</a:t>
            </a:r>
            <a:r>
              <a:rPr lang="ru" sz="1400"/>
              <a:t>: Це значення показує різницю між середніми значеннями двох груп (ціни зі знижкою та ціни без знижки) в одиницях стандартної помилки. Високе значення t-статистики (далі від нуля) вказує на значну різницю між групами.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400"/>
              <a:t>p-значення (0.00000)</a:t>
            </a:r>
            <a:r>
              <a:rPr lang="ru" sz="1400"/>
              <a:t>: p-значення вказує на ймовірність того, що різниця між середніми значеннями двох груп є випадковою. Дуже мале p-значення (0.00000) означає, що ймовірність випадкової різниці надзвичайно мала.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/>
              <a:t>Прийняття рішення: </a:t>
            </a:r>
            <a:r>
              <a:rPr lang="ru" sz="1400"/>
              <a:t>Оскільки p-значення (0.00000) є значно меншим за загальноприйнятий рівень значущості (α = 0.05), ми відхиляємо нульову гіпотезу (H0).</a:t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1400"/>
              <a:t>Висновок: </a:t>
            </a:r>
            <a:r>
              <a:rPr lang="ru" sz="1400"/>
              <a:t>Відповідно до проведеного t-тесту, середні ціни товарів зі знижкою статистично значуще відрізняються від цін без знижки. Це підтверджує альтернативну гіпотезу (H1), яка стверджує, що середня ціна товарів зі знижкою відрізняється від ціни без знижки.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4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3.2 Друга гіпотеза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0" name="Google Shape;200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0825"/>
            <a:ext cx="8839204" cy="394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5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3.2 Друга гіпотеза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06" name="Google Shape;20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75" y="661925"/>
            <a:ext cx="5352542" cy="4050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5649" y="3529525"/>
            <a:ext cx="7956449" cy="151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6"/>
          <p:cNvSpPr txBox="1"/>
          <p:nvPr>
            <p:ph type="title"/>
          </p:nvPr>
        </p:nvSpPr>
        <p:spPr>
          <a:xfrm>
            <a:off x="311700" y="256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3.2</a:t>
            </a:r>
            <a:r>
              <a:rPr lang="ru" sz="2000"/>
              <a:t> </a:t>
            </a:r>
            <a:r>
              <a:rPr lang="ru" sz="2000"/>
              <a:t>Друга гіпотеза</a:t>
            </a:r>
            <a:endParaRPr sz="2000"/>
          </a:p>
        </p:txBody>
      </p:sp>
      <p:sp>
        <p:nvSpPr>
          <p:cNvPr id="213" name="Google Shape;213;p36"/>
          <p:cNvSpPr txBox="1"/>
          <p:nvPr>
            <p:ph idx="1" type="body"/>
          </p:nvPr>
        </p:nvSpPr>
        <p:spPr>
          <a:xfrm>
            <a:off x="311700" y="873150"/>
            <a:ext cx="8520600" cy="339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Висновок: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H-статистика дорівнює 1067.45. Це значення свідчить про те, наскільки сильно відрізняються ранги середніх цін між групами.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p-значення дорівнює 0.00000. Це вкрай низьке значення, яке свідчить, що можливість отримати такі чи більше екстремальні різницю між групами випадково вкрай мала.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400"/>
              <a:t>Таким чином, у нас достатньо даних, щоб відкинути нульову гіпотезу на рівні значущості 0.05. Це дозволяє зробити висновок у тому, що великі предмети меблів (з великими габаритами) мають статистично значуще вище середню ціну проти меншими предметами меблів.</a:t>
            </a:r>
            <a:endParaRPr sz="14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4.1</a:t>
            </a:r>
            <a:r>
              <a:rPr lang="ru" sz="2000"/>
              <a:t> </a:t>
            </a:r>
            <a:r>
              <a:rPr lang="ru" sz="2000"/>
              <a:t>Передбачення цін на меблі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19" name="Google Shape;21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50" y="637300"/>
            <a:ext cx="4685648" cy="425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525" y="415825"/>
            <a:ext cx="4306775" cy="3131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000" y="2904854"/>
            <a:ext cx="4876800" cy="20407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8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4.1 Передбачення цін на меблі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227" name="Google Shape;22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375" y="645500"/>
            <a:ext cx="3985902" cy="4050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5925" y="322900"/>
            <a:ext cx="4556326" cy="95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3503" y="845375"/>
            <a:ext cx="2835623" cy="184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02826" y="2743526"/>
            <a:ext cx="4571999" cy="210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9"/>
          <p:cNvSpPr txBox="1"/>
          <p:nvPr>
            <p:ph type="title"/>
          </p:nvPr>
        </p:nvSpPr>
        <p:spPr>
          <a:xfrm>
            <a:off x="311700" y="2563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4.1 Передбачення цін на меблі</a:t>
            </a:r>
            <a:endParaRPr sz="2000"/>
          </a:p>
        </p:txBody>
      </p:sp>
      <p:sp>
        <p:nvSpPr>
          <p:cNvPr id="236" name="Google Shape;236;p39"/>
          <p:cNvSpPr txBox="1"/>
          <p:nvPr>
            <p:ph idx="1" type="body"/>
          </p:nvPr>
        </p:nvSpPr>
        <p:spPr>
          <a:xfrm>
            <a:off x="311700" y="758300"/>
            <a:ext cx="8520600" cy="388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Висновок: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Проаналізувавши дані з датафрейму ikea,отримали, що найбільш впливовими колонками для формування цін є: 'width', 'depth', 'height'.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При цьому значення вагових  коефіцієнтів таке: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для depth - 0.23326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для height - 0.20667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для width - 0.56006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Використали такі регресійні моделі: DecisionTreeRegressor, RandomForestRegressor, LinearRegression.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Найкращою моделлю виявилась RandomForestRegressor.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Найкращий параметр для глибини дерева (max_depth) - 20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Кількість ознак для кожного розбиття (max_features) - 'sqrt'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Кількість дерев - 50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Best Score: 0.7667848739869809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R^2(коефіцієнт детермінації) = 0.77599. Він вказує, який відсоток мінливості залежної змінної може бути пояснений з використанням предикторів.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MAE = 370.04233 вимірює середню абсолютну помилку між фактичними значеннями та передбаченими значеннями моделі.</a:t>
            </a:r>
            <a:endParaRPr sz="10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RMSE(Root Mean Squared Error) = 651.38122 є середньоквадратичною похибкою між прогнозованими і фактичними значеннями.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0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4.2 М</a:t>
            </a:r>
            <a:r>
              <a:rPr lang="ru" sz="2000"/>
              <a:t>етоди підвищення продуктивності моделі.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242" name="Google Shape;242;p40"/>
          <p:cNvSpPr txBox="1"/>
          <p:nvPr/>
        </p:nvSpPr>
        <p:spPr>
          <a:xfrm>
            <a:off x="343200" y="1387275"/>
            <a:ext cx="8457600" cy="18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Для підвищення продуктивності моделі пропоную додати наступну інформацію: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AutoNum type="arabicPeriod"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Додати інформацію про рейтинг товару та його популярність.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AutoNum type="arabicPeriod"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Додати інформацію про країну виробника та/або дизайнера.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AutoNum type="arabicPeriod"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Інформацію про матеріали та/ або собівартість товару.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ld Standard TT"/>
              <a:buAutoNum type="arabicPeriod"/>
            </a:pPr>
            <a:r>
              <a:rPr lang="ru" sz="1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Застосувати GridSearchCV.</a:t>
            </a:r>
            <a:endParaRPr sz="1800">
              <a:solidFill>
                <a:schemeClr val="dk1"/>
              </a:solidFill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type="title"/>
          </p:nvPr>
        </p:nvSpPr>
        <p:spPr>
          <a:xfrm>
            <a:off x="356300" y="3526450"/>
            <a:ext cx="84600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Tableau</a:t>
            </a:r>
            <a:endParaRPr/>
          </a:p>
        </p:txBody>
      </p:sp>
      <p:pic>
        <p:nvPicPr>
          <p:cNvPr id="248" name="Google Shape;24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313" y="318350"/>
            <a:ext cx="6649375" cy="374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1. Покажіть середню зарплату співробітників за кожен рік, до 2005 року.</a:t>
            </a:r>
            <a:endParaRPr sz="20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1838"/>
            <a:ext cx="8839202" cy="2039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2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 Sport: Sales Overview</a:t>
            </a:r>
            <a:endParaRPr/>
          </a:p>
        </p:txBody>
      </p:sp>
      <p:pic>
        <p:nvPicPr>
          <p:cNvPr id="254" name="Google Shape;25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5562" y="788425"/>
            <a:ext cx="6612879" cy="41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Super Sport: Product Analysis</a:t>
            </a:r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850" y="788425"/>
            <a:ext cx="6724291" cy="42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>
            <p:ph type="title"/>
          </p:nvPr>
        </p:nvSpPr>
        <p:spPr>
          <a:xfrm>
            <a:off x="356300" y="3526450"/>
            <a:ext cx="8460000" cy="1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Модуль Power BI</a:t>
            </a:r>
            <a:endParaRPr/>
          </a:p>
        </p:txBody>
      </p:sp>
      <p:pic>
        <p:nvPicPr>
          <p:cNvPr id="266" name="Google Shape;26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2000" y="115875"/>
            <a:ext cx="5328609" cy="322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5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North America: Overview</a:t>
            </a:r>
            <a:endParaRPr/>
          </a:p>
        </p:txBody>
      </p:sp>
      <p:pic>
        <p:nvPicPr>
          <p:cNvPr id="272" name="Google Shape;2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388" y="788425"/>
            <a:ext cx="7341235" cy="419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North America: Sales Analiysis</a:t>
            </a:r>
            <a:endParaRPr/>
          </a:p>
        </p:txBody>
      </p:sp>
      <p:pic>
        <p:nvPicPr>
          <p:cNvPr id="278" name="Google Shape;2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6300" y="788425"/>
            <a:ext cx="7331405" cy="4202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7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North America: Supply Chain</a:t>
            </a:r>
            <a:endParaRPr/>
          </a:p>
        </p:txBody>
      </p:sp>
      <p:pic>
        <p:nvPicPr>
          <p:cNvPr id="284" name="Google Shape;28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150" y="788425"/>
            <a:ext cx="7381704" cy="420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type="title"/>
          </p:nvPr>
        </p:nvSpPr>
        <p:spPr>
          <a:xfrm>
            <a:off x="512700" y="1893300"/>
            <a:ext cx="8118600" cy="152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Дякую за увагу!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270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2. Покажіть середню зарплату співробітників по кожному відділу. Примітка: потрібно розрахувати по поточній зарплаті, та поточному відділу співробітників</a:t>
            </a:r>
            <a:endParaRPr sz="2000"/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90627"/>
            <a:ext cx="8839200" cy="187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70950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3. Покажіть середню зарплату співробітників по кожному відділу за кожний рік</a:t>
            </a:r>
            <a:endParaRPr sz="2000"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7181"/>
            <a:ext cx="8839198" cy="208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4. Покажіть відділи в яких зараз працює більше 15000 співробітників.</a:t>
            </a:r>
            <a:endParaRPr sz="200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5225"/>
            <a:ext cx="8839200" cy="21330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5. Для менеджера який працює найдовше покажіть його номер, відділ, дату прийому на роботу, прізвище</a:t>
            </a:r>
            <a:endParaRPr sz="2000"/>
          </a:p>
        </p:txBody>
      </p:sp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712538"/>
            <a:ext cx="8839198" cy="1718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17522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6. Покажіть топ-10 діючих співробітників компанії з найбільшою різницею між їх зарплатою і середньою зарплатою в їх відділі.</a:t>
            </a:r>
            <a:endParaRPr sz="2000"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888" y="1123625"/>
            <a:ext cx="7744220" cy="3876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270975"/>
            <a:ext cx="8520600" cy="6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7. Для кожного відділу покажіть другого по порядку менеджера. Необхідно вивести відділ, прізвище ім’я менеджера, дату прийому на роботу менеджера і дату коли він став менеджером відділу</a:t>
            </a:r>
            <a:endParaRPr sz="2000"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57063"/>
            <a:ext cx="8839199" cy="2316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aperback">
  <a:themeElements>
    <a:clrScheme name="Paperback">
      <a:dk1>
        <a:srgbClr val="000000"/>
      </a:dk1>
      <a:lt1>
        <a:srgbClr val="FFFFFF"/>
      </a:lt1>
      <a:dk2>
        <a:srgbClr val="00695C"/>
      </a:dk2>
      <a:lt2>
        <a:srgbClr val="26A69A"/>
      </a:lt2>
      <a:accent1>
        <a:srgbClr val="FFFBF0"/>
      </a:accent1>
      <a:accent2>
        <a:srgbClr val="B7B7B7"/>
      </a:accent2>
      <a:accent3>
        <a:srgbClr val="FB8C00"/>
      </a:accent3>
      <a:accent4>
        <a:srgbClr val="80CBC4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